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0" r:id="rId3"/>
    <p:sldId id="275" r:id="rId4"/>
    <p:sldId id="282" r:id="rId5"/>
    <p:sldId id="376" r:id="rId6"/>
    <p:sldId id="288" r:id="rId7"/>
    <p:sldId id="289" r:id="rId8"/>
    <p:sldId id="283" r:id="rId9"/>
    <p:sldId id="284" r:id="rId10"/>
    <p:sldId id="292" r:id="rId11"/>
    <p:sldId id="276" r:id="rId12"/>
    <p:sldId id="257" r:id="rId13"/>
    <p:sldId id="258" r:id="rId14"/>
    <p:sldId id="259" r:id="rId15"/>
    <p:sldId id="285" r:id="rId16"/>
    <p:sldId id="294" r:id="rId17"/>
    <p:sldId id="295" r:id="rId18"/>
    <p:sldId id="303" r:id="rId19"/>
    <p:sldId id="277" r:id="rId20"/>
    <p:sldId id="261" r:id="rId21"/>
    <p:sldId id="266" r:id="rId22"/>
    <p:sldId id="300" r:id="rId23"/>
    <p:sldId id="301" r:id="rId24"/>
    <p:sldId id="267" r:id="rId25"/>
    <p:sldId id="304" r:id="rId26"/>
    <p:sldId id="298" r:id="rId27"/>
    <p:sldId id="269" r:id="rId28"/>
    <p:sldId id="279" r:id="rId29"/>
    <p:sldId id="280" r:id="rId30"/>
    <p:sldId id="299" r:id="rId31"/>
    <p:sldId id="375" r:id="rId32"/>
    <p:sldId id="306" r:id="rId33"/>
    <p:sldId id="296" r:id="rId34"/>
    <p:sldId id="302" r:id="rId35"/>
    <p:sldId id="297" r:id="rId36"/>
    <p:sldId id="286" r:id="rId37"/>
    <p:sldId id="287" r:id="rId38"/>
    <p:sldId id="374" r:id="rId39"/>
    <p:sldId id="291" r:id="rId40"/>
    <p:sldId id="27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629D96-90B0-934B-A112-7B3FAD65D491}">
          <p14:sldIdLst>
            <p14:sldId id="256"/>
            <p14:sldId id="290"/>
            <p14:sldId id="275"/>
            <p14:sldId id="282"/>
            <p14:sldId id="376"/>
            <p14:sldId id="288"/>
            <p14:sldId id="289"/>
            <p14:sldId id="283"/>
            <p14:sldId id="284"/>
            <p14:sldId id="292"/>
            <p14:sldId id="276"/>
          </p14:sldIdLst>
        </p14:section>
        <p14:section name="Neural Signals" id="{F9BAF78A-B5D8-E44A-8C5E-3201CFDE86D6}">
          <p14:sldIdLst>
            <p14:sldId id="257"/>
            <p14:sldId id="258"/>
            <p14:sldId id="259"/>
            <p14:sldId id="285"/>
            <p14:sldId id="294"/>
            <p14:sldId id="295"/>
            <p14:sldId id="303"/>
          </p14:sldIdLst>
        </p14:section>
        <p14:section name="Hormonal Control" id="{8B6A1A90-0E5D-7344-B026-A5DBA5B88EC9}">
          <p14:sldIdLst>
            <p14:sldId id="277"/>
            <p14:sldId id="261"/>
            <p14:sldId id="266"/>
            <p14:sldId id="300"/>
          </p14:sldIdLst>
        </p14:section>
        <p14:section name="Gastrointestinal Signals" id="{109DACD6-2F5D-3D47-88E2-0B005390F2A3}">
          <p14:sldIdLst>
            <p14:sldId id="301"/>
            <p14:sldId id="267"/>
            <p14:sldId id="304"/>
            <p14:sldId id="298"/>
            <p14:sldId id="269"/>
            <p14:sldId id="279"/>
            <p14:sldId id="280"/>
            <p14:sldId id="299"/>
            <p14:sldId id="375"/>
            <p14:sldId id="306"/>
          </p14:sldIdLst>
        </p14:section>
        <p14:section name="Appetite and Expenditure" id="{F7F863B3-DFCD-4040-9B1B-2955381CC55F}">
          <p14:sldIdLst>
            <p14:sldId id="296"/>
            <p14:sldId id="302"/>
          </p14:sldIdLst>
        </p14:section>
        <p14:section name="Weight Loss" id="{6C4CE5EE-84A3-F744-AE1C-7B837183649F}">
          <p14:sldIdLst>
            <p14:sldId id="297"/>
            <p14:sldId id="286"/>
            <p14:sldId id="287"/>
            <p14:sldId id="374"/>
            <p14:sldId id="291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80481"/>
  </p:normalViewPr>
  <p:slideViewPr>
    <p:cSldViewPr snapToGrid="0" snapToObjects="1">
      <p:cViewPr varScale="1">
        <p:scale>
          <a:sx n="48" d="100"/>
          <a:sy n="48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C9944-5019-F241-B201-CBB16ACCC578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5364C-6F24-B54B-9AF5-123294B3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21-45% of macronutrient intake is genetic</a:t>
            </a:r>
          </a:p>
          <a:p>
            <a:endParaRPr lang="en-US" dirty="0"/>
          </a:p>
          <a:p>
            <a:r>
              <a:rPr lang="en-US" dirty="0"/>
              <a:t>Nutritional needs</a:t>
            </a:r>
          </a:p>
          <a:p>
            <a:r>
              <a:rPr lang="en-US" dirty="0"/>
              <a:t>Energy needs</a:t>
            </a:r>
          </a:p>
          <a:p>
            <a:r>
              <a:rPr lang="en-US" dirty="0"/>
              <a:t>Empty stomach</a:t>
            </a:r>
          </a:p>
          <a:p>
            <a:r>
              <a:rPr lang="en-US" dirty="0"/>
              <a:t>Social factors</a:t>
            </a:r>
          </a:p>
          <a:p>
            <a:r>
              <a:rPr lang="en-US" dirty="0"/>
              <a:t>Stress</a:t>
            </a:r>
          </a:p>
          <a:p>
            <a:r>
              <a:rPr lang="en-US" dirty="0"/>
              <a:t>Pleasure/Reward</a:t>
            </a:r>
          </a:p>
          <a:p>
            <a:r>
              <a:rPr lang="en-US" dirty="0"/>
              <a:t>Genetics</a:t>
            </a:r>
          </a:p>
          <a:p>
            <a:r>
              <a:rPr lang="en-US" dirty="0"/>
              <a:t>Taste</a:t>
            </a:r>
          </a:p>
          <a:p>
            <a:r>
              <a:rPr lang="en-US" dirty="0"/>
              <a:t>Digestion</a:t>
            </a:r>
          </a:p>
          <a:p>
            <a:r>
              <a:rPr lang="en-US" dirty="0"/>
              <a:t>Activity Levels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50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Enteric</a:t>
            </a:r>
            <a:r>
              <a:rPr lang="en-US" baseline="0" dirty="0"/>
              <a:t> nervous system</a:t>
            </a:r>
          </a:p>
          <a:p>
            <a:r>
              <a:rPr lang="en-US" baseline="0" dirty="0"/>
              <a:t>Second brain</a:t>
            </a:r>
          </a:p>
          <a:p>
            <a:r>
              <a:rPr lang="en-US" baseline="0" dirty="0"/>
              <a:t>500 million neurons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7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57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1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here at 1:45-1:55</a:t>
            </a:r>
          </a:p>
          <a:p>
            <a:endParaRPr lang="en-US" dirty="0"/>
          </a:p>
          <a:p>
            <a:r>
              <a:rPr lang="en-US" dirty="0"/>
              <a:t>One paper showed that higher resting vagal activity was associated with a </a:t>
            </a:r>
            <a:r>
              <a:rPr lang="en-US"/>
              <a:t>lower willingness to eat desired foods (</a:t>
            </a:r>
            <a:r>
              <a:rPr lang="en-US" dirty="0"/>
              <a:t>which would be associated with more diet restriction)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8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 fontAlgn="base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Stereotyping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make attributions of lazy, undisciplined</a:t>
            </a:r>
          </a:p>
          <a:p>
            <a:pPr lvl="1" rtl="0" fontAlgn="base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less utilization of care, emotional eating, elevated ambulatory blood pressure, lower physical activity, depression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Encouragement to try “harder”/again leading to chronic dieting and weight cycling--associated with much worse health: all-cause mortality, physiological/metabolic outcomes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84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21-45% of macronutrient intake is genetic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serving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6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10-30% of our total ingested energy is presented to the gut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4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populations</a:t>
            </a:r>
            <a:r>
              <a:rPr lang="en-US" baseline="0" dirty="0"/>
              <a:t> of neurons in the </a:t>
            </a:r>
            <a:r>
              <a:rPr lang="en-US" baseline="0" dirty="0" err="1"/>
              <a:t>arcuate</a:t>
            </a:r>
            <a:r>
              <a:rPr lang="en-US" baseline="0" dirty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23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AgRP</a:t>
            </a:r>
            <a:r>
              <a:rPr lang="en-US" dirty="0"/>
              <a:t> neuron suppression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31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~20 minute lag between eating and feeling 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it this way… </a:t>
            </a:r>
            <a:r>
              <a:rPr lang="en-US" dirty="0" err="1"/>
              <a:t>AgRP</a:t>
            </a:r>
            <a:r>
              <a:rPr lang="en-US" baseline="0" dirty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72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2.5% of early onset obese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21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it this way… </a:t>
            </a:r>
            <a:r>
              <a:rPr lang="en-US" dirty="0" err="1"/>
              <a:t>AgRP</a:t>
            </a:r>
            <a:r>
              <a:rPr lang="en-US" baseline="0" dirty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2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6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6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3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2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3CA16-C862-F546-BC2E-E8584198EAA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VolVN3v-Y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Regulation of Appetite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First presentation is on Thursday</a:t>
            </a:r>
          </a:p>
          <a:p>
            <a:r>
              <a:rPr lang="en-US" dirty="0"/>
              <a:t>Please read the posted news and article before class!</a:t>
            </a:r>
          </a:p>
        </p:txBody>
      </p:sp>
    </p:spTree>
    <p:extLst>
      <p:ext uri="{BB962C8B-B14F-4D97-AF65-F5344CB8AC3E}">
        <p14:creationId xmlns:p14="http://schemas.microsoft.com/office/powerpoint/2010/main" val="195265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Appetite and Energy Intake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17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start and stop eating?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Drive for food</a:t>
            </a:r>
          </a:p>
          <a:p>
            <a:r>
              <a:rPr lang="en-US" dirty="0"/>
              <a:t>Low blood glucose</a:t>
            </a:r>
          </a:p>
          <a:p>
            <a:r>
              <a:rPr lang="en-US" dirty="0"/>
              <a:t>Stress</a:t>
            </a:r>
          </a:p>
          <a:p>
            <a:r>
              <a:rPr lang="en-US" dirty="0"/>
              <a:t>Low body fat</a:t>
            </a:r>
          </a:p>
          <a:p>
            <a:r>
              <a:rPr lang="en-US" dirty="0"/>
              <a:t>Energy Expenditure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do we stop eating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Stomach is full</a:t>
            </a:r>
          </a:p>
          <a:p>
            <a:pPr lvl="1"/>
            <a:r>
              <a:rPr lang="en-US" dirty="0"/>
              <a:t>Rise in gut-derived hormones</a:t>
            </a:r>
          </a:p>
          <a:p>
            <a:r>
              <a:rPr lang="en-US" dirty="0"/>
              <a:t>Rise in nutrients and insulin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F5295-E37A-C143-A26D-F089BDAF2885}"/>
              </a:ext>
            </a:extLst>
          </p:cNvPr>
          <p:cNvSpPr txBox="1"/>
          <p:nvPr/>
        </p:nvSpPr>
        <p:spPr>
          <a:xfrm>
            <a:off x="5470901" y="4804475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~20 minute lag between eating and feeling full</a:t>
            </a:r>
          </a:p>
        </p:txBody>
      </p:sp>
    </p:spTree>
    <p:extLst>
      <p:ext uri="{BB962C8B-B14F-4D97-AF65-F5344CB8AC3E}">
        <p14:creationId xmlns:p14="http://schemas.microsoft.com/office/powerpoint/2010/main" val="103881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Central Role of The Hypothalamus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4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54" y="1218365"/>
            <a:ext cx="5303700" cy="5639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POMC/</a:t>
            </a:r>
            <a:r>
              <a:rPr lang="en-US" dirty="0" err="1"/>
              <a:t>AgRP</a:t>
            </a:r>
            <a:r>
              <a:rPr lang="en-US" dirty="0"/>
              <a:t> Circuit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24328" y="279705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Promotes</a:t>
            </a:r>
          </a:p>
          <a:p>
            <a:pPr algn="r"/>
            <a:r>
              <a:rPr lang="en-US" dirty="0"/>
              <a:t>Eating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3938" y="2797053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Suppresses</a:t>
            </a:r>
          </a:p>
          <a:p>
            <a:r>
              <a:rPr lang="en-US" dirty="0"/>
              <a:t>Appetite</a:t>
            </a:r>
          </a:p>
        </p:txBody>
      </p:sp>
    </p:spTree>
    <p:extLst>
      <p:ext uri="{BB962C8B-B14F-4D97-AF65-F5344CB8AC3E}">
        <p14:creationId xmlns:p14="http://schemas.microsoft.com/office/powerpoint/2010/main" val="84128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Regulation of AGRP Neurons is Sufficient to Control Hunger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35487"/>
            <a:ext cx="9144000" cy="3094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5212" y="5760706"/>
            <a:ext cx="849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Aponte Y, </a:t>
            </a:r>
            <a:r>
              <a:rPr lang="en-US" dirty="0" err="1"/>
              <a:t>Atasoy</a:t>
            </a:r>
            <a:r>
              <a:rPr lang="en-US" dirty="0"/>
              <a:t> D, Sternson SM. AGRP neurons are sufficient to orchestrate feeding behavior rapidly and without training. Nat </a:t>
            </a:r>
            <a:r>
              <a:rPr lang="en-US" dirty="0" err="1"/>
              <a:t>Neurosci</a:t>
            </a:r>
            <a:r>
              <a:rPr lang="en-US" dirty="0"/>
              <a:t> 2011; 14:351–5. </a:t>
            </a:r>
          </a:p>
        </p:txBody>
      </p:sp>
    </p:spTree>
    <p:extLst>
      <p:ext uri="{BB962C8B-B14F-4D97-AF65-F5344CB8AC3E}">
        <p14:creationId xmlns:p14="http://schemas.microsoft.com/office/powerpoint/2010/main" val="153820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AGRP Suppression of Appetite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62695" y="3244334"/>
            <a:ext cx="3066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https://youtu.be/9VolVN3v-YQ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2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Control of Appetite (Downstream of AGRP/POMC)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52" y="1591748"/>
            <a:ext cx="7809271" cy="5266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8942" y="1976284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90039" y="3477749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2" y="2569563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90039" y="406786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8813" y="5319252"/>
            <a:ext cx="766916" cy="5801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28885" y="580280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924" y="4646101"/>
            <a:ext cx="327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Syndromic obesity variants generally </a:t>
            </a:r>
            <a:r>
              <a:rPr lang="en-US" sz="3200"/>
              <a:t>cause over-eating</a:t>
            </a:r>
          </a:p>
        </p:txBody>
      </p:sp>
    </p:spTree>
    <p:extLst>
      <p:ext uri="{BB962C8B-B14F-4D97-AF65-F5344CB8AC3E}">
        <p14:creationId xmlns:p14="http://schemas.microsoft.com/office/powerpoint/2010/main" val="19580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173" y="828675"/>
            <a:ext cx="5900827" cy="554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05538" cy="4351338"/>
          </a:xfrm>
        </p:spPr>
        <p:txBody>
          <a:bodyPr/>
          <a:lstStyle/>
          <a:p>
            <a:r>
              <a:rPr lang="en-US" dirty="0"/>
              <a:t>Cortisol (a glucocorticoid stress hormone) activates AGRP Neurons</a:t>
            </a:r>
          </a:p>
          <a:p>
            <a:pPr lvl="1"/>
            <a:r>
              <a:rPr lang="en-US" dirty="0"/>
              <a:t>This drives feeding behavior</a:t>
            </a:r>
          </a:p>
          <a:p>
            <a:r>
              <a:rPr lang="en-US" dirty="0"/>
              <a:t>Adrenaline (a short term stress hormone) also drives appetite</a:t>
            </a:r>
          </a:p>
        </p:txBody>
      </p:sp>
    </p:spTree>
    <p:extLst>
      <p:ext uri="{BB962C8B-B14F-4D97-AF65-F5344CB8AC3E}">
        <p14:creationId xmlns:p14="http://schemas.microsoft.com/office/powerpoint/2010/main" val="160992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Timed feeding cues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9413" y="1825625"/>
            <a:ext cx="4624386" cy="29606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Cortisol awakening response</a:t>
            </a:r>
          </a:p>
          <a:p>
            <a:pPr lvl="1"/>
            <a:r>
              <a:rPr lang="en-US" dirty="0"/>
              <a:t>Sharp rise in cortisol shortly before waking up</a:t>
            </a:r>
          </a:p>
          <a:p>
            <a:pPr lvl="1"/>
            <a:r>
              <a:rPr lang="en-US" dirty="0"/>
              <a:t>May differ between </a:t>
            </a:r>
            <a:r>
              <a:rPr lang="en-US" dirty="0" err="1"/>
              <a:t>chronotypes</a:t>
            </a:r>
            <a:endParaRPr lang="en-US" dirty="0"/>
          </a:p>
          <a:p>
            <a:pPr lvl="1"/>
            <a:r>
              <a:rPr lang="en-US" dirty="0"/>
              <a:t>48% genetic</a:t>
            </a:r>
          </a:p>
          <a:p>
            <a:pPr lvl="1"/>
            <a:r>
              <a:rPr lang="en-US" b="1" dirty="0"/>
              <a:t>How do you think this would affect feeding behaviors?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858000" cy="412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6" y="1582738"/>
            <a:ext cx="6729413" cy="4838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9413" y="5200650"/>
            <a:ext cx="5172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Kudielka</a:t>
            </a:r>
            <a:r>
              <a:rPr lang="en-US" dirty="0"/>
              <a:t> BM, </a:t>
            </a:r>
            <a:r>
              <a:rPr lang="en-US" dirty="0" err="1"/>
              <a:t>Federenko</a:t>
            </a:r>
            <a:r>
              <a:rPr lang="en-US" dirty="0"/>
              <a:t> IS, </a:t>
            </a:r>
            <a:r>
              <a:rPr lang="en-US" dirty="0" err="1"/>
              <a:t>Hellhammer</a:t>
            </a:r>
            <a:r>
              <a:rPr lang="en-US" dirty="0"/>
              <a:t> DH, </a:t>
            </a:r>
            <a:r>
              <a:rPr lang="en-US" dirty="0" err="1"/>
              <a:t>Wüst</a:t>
            </a:r>
            <a:r>
              <a:rPr lang="en-US" dirty="0"/>
              <a:t> S. </a:t>
            </a:r>
            <a:r>
              <a:rPr lang="en-US" dirty="0" err="1"/>
              <a:t>Morningness</a:t>
            </a:r>
            <a:r>
              <a:rPr lang="en-US" dirty="0"/>
              <a:t> and </a:t>
            </a:r>
            <a:r>
              <a:rPr lang="en-US" dirty="0" err="1"/>
              <a:t>eveningness</a:t>
            </a:r>
            <a:r>
              <a:rPr lang="en-US" dirty="0"/>
              <a:t>: The free cortisol rise after awakening in “early birds” and “night owls.” </a:t>
            </a:r>
            <a:r>
              <a:rPr lang="en-US" dirty="0" err="1"/>
              <a:t>Biol</a:t>
            </a:r>
            <a:r>
              <a:rPr lang="en-US" dirty="0"/>
              <a:t> Psychol. 2006; 72: 141–6. </a:t>
            </a:r>
            <a:r>
              <a:rPr lang="en-US" dirty="0" err="1"/>
              <a:t>doi</a:t>
            </a:r>
            <a:r>
              <a:rPr lang="en-US" dirty="0"/>
              <a:t>: 10.1016/j.biopsycho.2005.08.003.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5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stop eating?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role of our gastrointestinal system</a:t>
            </a:r>
          </a:p>
        </p:txBody>
      </p:sp>
    </p:spTree>
    <p:extLst>
      <p:ext uri="{BB962C8B-B14F-4D97-AF65-F5344CB8AC3E}">
        <p14:creationId xmlns:p14="http://schemas.microsoft.com/office/powerpoint/2010/main" val="73971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52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Discriminate between the different biological and psychological impulses to eat.</a:t>
            </a:r>
          </a:p>
          <a:p>
            <a:r>
              <a:rPr lang="en-US" dirty="0"/>
              <a:t>Explain the differences between energy intake, and energy ingestion and list some factors that may confound the relationship between intake and energy balance.</a:t>
            </a:r>
          </a:p>
          <a:p>
            <a:r>
              <a:rPr lang="en-US" dirty="0"/>
              <a:t>Describe the source and effects of gastrointestinal, hormonal and metabolic signals that affect appetite.</a:t>
            </a:r>
          </a:p>
          <a:p>
            <a:r>
              <a:rPr lang="en-US" dirty="0"/>
              <a:t>Consider how hormonal, metabolic and genetic factors may be predictive of feeding habits, and how this could inform individualized approaches.</a:t>
            </a:r>
          </a:p>
          <a:p>
            <a:r>
              <a:rPr lang="en-US" dirty="0"/>
              <a:t>Apply these biological mechanisms to predict how appetite suppressant drugs function.</a:t>
            </a:r>
          </a:p>
          <a:p>
            <a:r>
              <a:rPr lang="en-US" dirty="0"/>
              <a:t>Explain the relationships between energy expenditure and energy intake, including the timing of this relationship</a:t>
            </a:r>
          </a:p>
          <a:p>
            <a:r>
              <a:rPr lang="en-US" dirty="0"/>
              <a:t>Apply your knowledge of hunger hormones to explain the role of appetitive drive after a weight loss program, and how this affects sustained weight loss.</a:t>
            </a:r>
          </a:p>
        </p:txBody>
      </p:sp>
    </p:spTree>
    <p:extLst>
      <p:ext uri="{BB962C8B-B14F-4D97-AF65-F5344CB8AC3E}">
        <p14:creationId xmlns:p14="http://schemas.microsoft.com/office/powerpoint/2010/main" val="1466912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Hormonal Control of Appetite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60" y="1417638"/>
            <a:ext cx="6067049" cy="53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9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MS PGothic" charset="0"/>
              </a:rPr>
              <a:t>A person with no </a:t>
            </a:r>
            <a:r>
              <a:rPr lang="en-US" dirty="0" err="1">
                <a:latin typeface="Calibri" charset="0"/>
                <a:ea typeface="MS PGothic" charset="0"/>
              </a:rPr>
              <a:t>Leptin</a:t>
            </a:r>
            <a:r>
              <a:rPr lang="en-US" dirty="0">
                <a:latin typeface="Calibri" charset="0"/>
                <a:ea typeface="MS PGothic" charset="0"/>
              </a:rPr>
              <a:t> Receptor</a:t>
            </a: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Would over-eat because it cant respond to </a:t>
            </a:r>
            <a:r>
              <a:rPr lang="en-US" dirty="0" err="1">
                <a:latin typeface="Calibri" charset="0"/>
                <a:ea typeface="MS PGothic" charset="0"/>
              </a:rPr>
              <a:t>leptin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Would not eat because it cant respond to </a:t>
            </a:r>
            <a:r>
              <a:rPr lang="en-US" dirty="0" err="1">
                <a:latin typeface="Calibri" charset="0"/>
                <a:ea typeface="MS PGothic" charset="0"/>
              </a:rPr>
              <a:t>leptin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Would over-eat because it responds too strongly to </a:t>
            </a:r>
            <a:r>
              <a:rPr lang="en-US" dirty="0" err="1">
                <a:latin typeface="Calibri" charset="0"/>
                <a:ea typeface="MS PGothic" charset="0"/>
              </a:rPr>
              <a:t>leptin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Would not eat because it responds too strongly to </a:t>
            </a:r>
            <a:r>
              <a:rPr lang="en-US" dirty="0" err="1">
                <a:latin typeface="Calibri" charset="0"/>
                <a:ea typeface="MS PGothic" charset="0"/>
              </a:rPr>
              <a:t>leptin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B4638116F246430E97EACF2B19B5B5C7Chart20160329113644381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 hidden="1"/>
          <p:cNvSpPr/>
          <p:nvPr>
            <p:custDataLst>
              <p:tags r:id="rId4"/>
            </p:custDataLst>
          </p:nvPr>
        </p:nvSpPr>
        <p:spPr>
          <a:xfrm>
            <a:off x="1651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 hidden="1"/>
          <p:cNvGrpSpPr/>
          <p:nvPr>
            <p:custDataLst>
              <p:tags r:id="rId5"/>
            </p:custDataLst>
          </p:nvPr>
        </p:nvGrpSpPr>
        <p:grpSpPr>
          <a:xfrm>
            <a:off x="9906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 xmlns="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>
                  <a:latin typeface="Tahoma"/>
                </a:rPr>
                <a:t>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6394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 Signals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5276850" cy="5032375"/>
          </a:xfrm>
        </p:spPr>
        <p:txBody>
          <a:bodyPr>
            <a:normAutofit/>
          </a:bodyPr>
          <a:lstStyle/>
          <a:p>
            <a:r>
              <a:rPr lang="en-US" dirty="0"/>
              <a:t>Glucose</a:t>
            </a:r>
          </a:p>
          <a:p>
            <a:pPr lvl="1"/>
            <a:r>
              <a:rPr lang="en-US" dirty="0"/>
              <a:t>Signals both at POMC/</a:t>
            </a:r>
            <a:r>
              <a:rPr lang="en-US" dirty="0" err="1"/>
              <a:t>AgRP</a:t>
            </a:r>
            <a:r>
              <a:rPr lang="en-US" dirty="0"/>
              <a:t> and other hindbrain regions to reduce </a:t>
            </a:r>
            <a:r>
              <a:rPr lang="en-US" dirty="0" err="1"/>
              <a:t>appetitve</a:t>
            </a:r>
            <a:r>
              <a:rPr lang="en-US" dirty="0"/>
              <a:t> drive</a:t>
            </a:r>
          </a:p>
          <a:p>
            <a:r>
              <a:rPr lang="en-US" dirty="0"/>
              <a:t>Insulin</a:t>
            </a:r>
          </a:p>
          <a:p>
            <a:pPr lvl="1"/>
            <a:r>
              <a:rPr lang="en-US" dirty="0"/>
              <a:t>Signals directly at POMC/</a:t>
            </a:r>
            <a:r>
              <a:rPr lang="en-US" dirty="0" err="1"/>
              <a:t>AgRP</a:t>
            </a:r>
            <a:r>
              <a:rPr lang="en-US" dirty="0"/>
              <a:t> circuit to reduce appetitive drive</a:t>
            </a:r>
          </a:p>
          <a:p>
            <a:r>
              <a:rPr lang="en-US" dirty="0"/>
              <a:t>Proteins and Fats</a:t>
            </a:r>
          </a:p>
          <a:p>
            <a:pPr lvl="1"/>
            <a:r>
              <a:rPr lang="en-US" dirty="0"/>
              <a:t>Potentially suppressive, mechanisms are unclear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1027906"/>
            <a:ext cx="6096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Gastrointestinal Control of Appetite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60" y="1417638"/>
            <a:ext cx="6067049" cy="5389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3562" y="4276571"/>
            <a:ext cx="5175725" cy="2338541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D964E-F030-004A-A787-605DF28D25C3}"/>
              </a:ext>
            </a:extLst>
          </p:cNvPr>
          <p:cNvSpPr txBox="1"/>
          <p:nvPr/>
        </p:nvSpPr>
        <p:spPr>
          <a:xfrm>
            <a:off x="2149063" y="4734732"/>
            <a:ext cx="72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GLP-1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1C919-4C38-2046-A023-9B0F1A5AEF56}"/>
              </a:ext>
            </a:extLst>
          </p:cNvPr>
          <p:cNvSpPr txBox="1"/>
          <p:nvPr/>
        </p:nvSpPr>
        <p:spPr>
          <a:xfrm>
            <a:off x="553562" y="4215539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Vagal Afferents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870550-AB96-2241-88F1-5A98248F2BAE}"/>
              </a:ext>
            </a:extLst>
          </p:cNvPr>
          <p:cNvCxnSpPr>
            <a:cxnSpLocks/>
          </p:cNvCxnSpPr>
          <p:nvPr/>
        </p:nvCxnSpPr>
        <p:spPr>
          <a:xfrm flipV="1">
            <a:off x="2750949" y="3440625"/>
            <a:ext cx="1828800" cy="129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205892-9BCF-C740-8915-CB9338529CAF}"/>
              </a:ext>
            </a:extLst>
          </p:cNvPr>
          <p:cNvCxnSpPr>
            <a:cxnSpLocks/>
          </p:cNvCxnSpPr>
          <p:nvPr/>
        </p:nvCxnSpPr>
        <p:spPr>
          <a:xfrm flipV="1">
            <a:off x="2148819" y="3339405"/>
            <a:ext cx="2345689" cy="105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1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Ghrelin, the Hunger Hormone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95" y="1433412"/>
            <a:ext cx="8524352" cy="54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0BA0-3170-DE4F-BEAC-6C03A146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Ghrelin and Food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52EAC-C5A6-F649-90E6-F6C2797D6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foods are high </a:t>
            </a:r>
            <a:r>
              <a:rPr lang="en-US" b="1" dirty="0"/>
              <a:t>volume</a:t>
            </a:r>
            <a:r>
              <a:rPr lang="en-US" dirty="0"/>
              <a:t>, but low </a:t>
            </a:r>
            <a:r>
              <a:rPr lang="en-US" b="1" dirty="0"/>
              <a:t>calories?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What foods are high </a:t>
            </a:r>
            <a:r>
              <a:rPr lang="en-US" b="1" dirty="0"/>
              <a:t>calories</a:t>
            </a:r>
            <a:r>
              <a:rPr lang="en-US" dirty="0"/>
              <a:t> but low </a:t>
            </a:r>
            <a:r>
              <a:rPr lang="en-US" b="1" dirty="0"/>
              <a:t>volume?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How would ghrelin be affected by either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796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Vagal Nerve Signaling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404630"/>
            <a:ext cx="7088188" cy="53898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69C564-6465-6846-B176-8083672076BC}"/>
              </a:ext>
            </a:extLst>
          </p:cNvPr>
          <p:cNvSpPr txBox="1"/>
          <p:nvPr/>
        </p:nvSpPr>
        <p:spPr>
          <a:xfrm>
            <a:off x="8384583" y="3107410"/>
            <a:ext cx="2634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activates the parasympathetic nervous system (</a:t>
            </a:r>
            <a:r>
              <a:rPr lang="en-US" b="1" dirty="0"/>
              <a:t>rest and digest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Peptide YY (PYY)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69867" y="4526844"/>
            <a:ext cx="329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Secreted from the small intestine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878FF-BF5A-1848-82F5-185B7BC3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05" y="1383400"/>
            <a:ext cx="5852616" cy="519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F8C3C-E8DE-D44C-9EB5-1C3AAF8247E7}"/>
              </a:ext>
            </a:extLst>
          </p:cNvPr>
          <p:cNvSpPr txBox="1"/>
          <p:nvPr/>
        </p:nvSpPr>
        <p:spPr>
          <a:xfrm>
            <a:off x="8669867" y="1472339"/>
            <a:ext cx="254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Senses </a:t>
            </a:r>
            <a:r>
              <a:rPr lang="en-US" b="1" dirty="0"/>
              <a:t>lipids</a:t>
            </a:r>
            <a:r>
              <a:rPr lang="en-US" dirty="0"/>
              <a:t> and </a:t>
            </a:r>
            <a:r>
              <a:rPr lang="en-US" b="1" dirty="0"/>
              <a:t>proteins</a:t>
            </a:r>
            <a:r>
              <a:rPr lang="en-US" dirty="0"/>
              <a:t> in our food</a:t>
            </a:r>
          </a:p>
        </p:txBody>
      </p:sp>
    </p:spTree>
    <p:extLst>
      <p:ext uri="{BB962C8B-B14F-4D97-AF65-F5344CB8AC3E}">
        <p14:creationId xmlns:p14="http://schemas.microsoft.com/office/powerpoint/2010/main" val="135232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22311" y="365125"/>
            <a:ext cx="8240889" cy="1113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GLP-1 (Glucagon-Like Peptide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B0A1E-6213-A444-9AD0-37ACC75C964F}"/>
              </a:ext>
            </a:extLst>
          </p:cNvPr>
          <p:cNvSpPr txBox="1"/>
          <p:nvPr/>
        </p:nvSpPr>
        <p:spPr>
          <a:xfrm>
            <a:off x="8965769" y="1929539"/>
            <a:ext cx="1689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Senses </a:t>
            </a:r>
            <a:r>
              <a:rPr lang="en-US" b="1" dirty="0"/>
              <a:t>carbohydrates</a:t>
            </a:r>
            <a:r>
              <a:rPr lang="en-US" dirty="0"/>
              <a:t> in our food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9ED7F-8F39-F849-8827-DB1E098B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02" y="1399690"/>
            <a:ext cx="6858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1D319-5D2A-4D48-A69A-C2E1E791B2BD}"/>
              </a:ext>
            </a:extLst>
          </p:cNvPr>
          <p:cNvSpPr/>
          <p:nvPr/>
        </p:nvSpPr>
        <p:spPr>
          <a:xfrm>
            <a:off x="1797803" y="1565329"/>
            <a:ext cx="3301139" cy="880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3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GLP-1 Agonists as anti-Obesity Drugs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19" y="1690688"/>
            <a:ext cx="7532566" cy="409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785" y="1690688"/>
            <a:ext cx="275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Liragutide</a:t>
            </a:r>
            <a:r>
              <a:rPr lang="en-US" dirty="0"/>
              <a:t> is a GLP-1 analog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3493" y="5782160"/>
            <a:ext cx="8616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Wadden</a:t>
            </a:r>
            <a:r>
              <a:rPr lang="en-US" dirty="0">
                <a:effectLst/>
              </a:rPr>
              <a:t> TA, Hollander P, Klein S, </a:t>
            </a:r>
            <a:r>
              <a:rPr lang="en-US" dirty="0" err="1">
                <a:effectLst/>
              </a:rPr>
              <a:t>Niswender</a:t>
            </a:r>
            <a:r>
              <a:rPr lang="en-US" dirty="0">
                <a:effectLst/>
              </a:rPr>
              <a:t> K, Woo V, Hale PM, </a:t>
            </a:r>
            <a:r>
              <a:rPr lang="en-US" dirty="0" err="1">
                <a:effectLst/>
              </a:rPr>
              <a:t>Aronne</a:t>
            </a:r>
            <a:r>
              <a:rPr lang="en-US" dirty="0">
                <a:effectLst/>
              </a:rPr>
              <a:t> L. Weight maintenance and additional weight loss with </a:t>
            </a:r>
            <a:r>
              <a:rPr lang="en-US" dirty="0" err="1">
                <a:effectLst/>
              </a:rPr>
              <a:t>liraglutide</a:t>
            </a:r>
            <a:r>
              <a:rPr lang="en-US" dirty="0">
                <a:effectLst/>
              </a:rPr>
              <a:t> after low-calorie-diet-induced weight loss: The SCALE Maintenance randomized study. </a:t>
            </a:r>
            <a:r>
              <a:rPr lang="en-US" dirty="0" err="1">
                <a:effectLst/>
              </a:rPr>
              <a:t>Int</a:t>
            </a:r>
            <a:r>
              <a:rPr lang="en-US" dirty="0">
                <a:effectLst/>
              </a:rPr>
              <a:t> J </a:t>
            </a:r>
            <a:r>
              <a:rPr lang="en-US" dirty="0" err="1">
                <a:effectLst/>
              </a:rPr>
              <a:t>Obes</a:t>
            </a:r>
            <a:r>
              <a:rPr lang="en-US" dirty="0">
                <a:effectLst/>
              </a:rPr>
              <a:t>. Nature Publishing Group; 2013; 37: 1443–51.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10.1038/ijo.2013.120.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6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things that make us…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CD3CF-7446-004B-8C07-FCF309A17FEB}"/>
              </a:ext>
            </a:extLst>
          </p:cNvPr>
          <p:cNvSpPr txBox="1"/>
          <p:nvPr/>
        </p:nvSpPr>
        <p:spPr>
          <a:xfrm>
            <a:off x="3941735" y="2153649"/>
            <a:ext cx="50537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Want to start eating?</a:t>
            </a:r>
          </a:p>
          <a:p>
            <a:endParaRPr lang="en-US" sz="3600" dirty="0"/>
          </a:p>
          <a:p>
            <a:r>
              <a:rPr lang="en-US" sz="3600" dirty="0"/>
              <a:t>Want to stop eating?</a:t>
            </a:r>
          </a:p>
          <a:p>
            <a:endParaRPr lang="en-US" sz="3600" dirty="0"/>
          </a:p>
          <a:p>
            <a:r>
              <a:rPr lang="en-US" sz="3600" dirty="0"/>
              <a:t>Avoid eating?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799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gut signals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167232"/>
              </p:ext>
            </p:extLst>
          </p:nvPr>
        </p:nvGraphicFramePr>
        <p:xfrm>
          <a:off x="838200" y="1825625"/>
          <a:ext cx="105156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</a:t>
                      </a:r>
                      <a:r>
                        <a:rPr lang="en-US" baseline="0" dirty="0"/>
                        <a:t> of 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 on Appetite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Vagal 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Stimulation (various)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Inhibitory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Secreted by small</a:t>
                      </a:r>
                      <a:r>
                        <a:rPr lang="en-US" baseline="0" dirty="0"/>
                        <a:t> intestine (CHO)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Inhibitory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PYY (Peptide YY)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Secreted by small intestine (Protein/Lipid)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Inhibitory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Ghrelin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Stomach secretion stops with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531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A28F-C291-8946-9FD3-04AC50B2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Systems and Food Intake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5B698-ED95-8948-AF19-AEDDF019D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41" y="1349650"/>
            <a:ext cx="8516318" cy="4342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F1554-2138-3148-BB15-B9506D09BDC9}"/>
              </a:ext>
            </a:extLst>
          </p:cNvPr>
          <p:cNvSpPr txBox="1"/>
          <p:nvPr/>
        </p:nvSpPr>
        <p:spPr>
          <a:xfrm>
            <a:off x="4889715" y="5827363"/>
            <a:ext cx="7012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Higgs, S. </a:t>
            </a:r>
            <a:r>
              <a:rPr lang="en-US" i="1" dirty="0"/>
              <a:t>et al.</a:t>
            </a:r>
            <a:r>
              <a:rPr lang="en-US" dirty="0"/>
              <a:t> Interactions between metabolic, reward and cognitive processes in appetite control: Implications for novel weight management therapies. </a:t>
            </a:r>
            <a:r>
              <a:rPr lang="en-US" i="1" dirty="0"/>
              <a:t>J. </a:t>
            </a:r>
            <a:r>
              <a:rPr lang="en-US" i="1" dirty="0" err="1"/>
              <a:t>Psychopharmacol</a:t>
            </a:r>
            <a:r>
              <a:rPr lang="en-US" i="1" dirty="0"/>
              <a:t>.</a:t>
            </a:r>
            <a:r>
              <a:rPr lang="en-US" dirty="0"/>
              <a:t> </a:t>
            </a:r>
            <a:r>
              <a:rPr lang="en-US" b="1" dirty="0"/>
              <a:t>31,</a:t>
            </a:r>
            <a:r>
              <a:rPr lang="en-US" dirty="0"/>
              <a:t> 1460–1474 (2017).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F800D-75CB-8A41-A2BA-B4A808138A82}"/>
              </a:ext>
            </a:extLst>
          </p:cNvPr>
          <p:cNvSpPr txBox="1"/>
          <p:nvPr/>
        </p:nvSpPr>
        <p:spPr>
          <a:xfrm>
            <a:off x="8245098" y="1690688"/>
            <a:ext cx="37970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are some reward-related attributes that might relate to appetite</a:t>
            </a:r>
          </a:p>
        </p:txBody>
      </p:sp>
    </p:spTree>
    <p:extLst>
      <p:ext uri="{BB962C8B-B14F-4D97-AF65-F5344CB8AC3E}">
        <p14:creationId xmlns:p14="http://schemas.microsoft.com/office/powerpoint/2010/main" val="851916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Mindful Eating Thought Experiment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620117" y="1383748"/>
            <a:ext cx="6307811" cy="5036949"/>
          </a:xfrm>
        </p:spPr>
        <p:txBody>
          <a:bodyPr>
            <a:normAutofit fontScale="92500"/>
          </a:bodyPr>
          <a:lstStyle/>
          <a:p>
            <a:r>
              <a:rPr lang="en-US" dirty="0"/>
              <a:t>Normal signals regulate drive to eat, and feelings of fullness</a:t>
            </a:r>
          </a:p>
          <a:p>
            <a:r>
              <a:rPr lang="en-US" dirty="0"/>
              <a:t>Dieting may change our normal responses</a:t>
            </a:r>
          </a:p>
          <a:p>
            <a:r>
              <a:rPr lang="en-US" dirty="0"/>
              <a:t>Mindful eating is proposed to restore normal sensing</a:t>
            </a:r>
          </a:p>
          <a:p>
            <a:r>
              <a:rPr lang="en-US" b="1" dirty="0"/>
              <a:t>Pretend you have an study of people who are or are not trained in mindful eating.</a:t>
            </a:r>
          </a:p>
          <a:p>
            <a:r>
              <a:rPr lang="en-US" b="1" dirty="0"/>
              <a:t>At your table, pick a physiological factor  that you hypothesize would be different between these groups.  How would it be different?  How do you think intuitive eating might cause these effects?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3044"/>
            <a:ext cx="4781917" cy="39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relationship between intake and expenditure?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activity and intake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7" y="1319212"/>
            <a:ext cx="8585200" cy="3637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8987" y="5157788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a Day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9500" y="5186363"/>
            <a:ext cx="15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the Week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80087" y="1319212"/>
            <a:ext cx="4606926" cy="441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43026" y="5756292"/>
            <a:ext cx="9840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Edholm</a:t>
            </a:r>
            <a:r>
              <a:rPr lang="en-US" dirty="0"/>
              <a:t> OG. Energy balance in man studies carried out by the Division of Human Physiology, National Institute for Medical Research. </a:t>
            </a:r>
            <a:r>
              <a:rPr lang="en-US" b="1" dirty="0"/>
              <a:t>J Hum </a:t>
            </a:r>
            <a:r>
              <a:rPr lang="en-US" b="1" dirty="0" err="1"/>
              <a:t>Nutr</a:t>
            </a:r>
            <a:r>
              <a:rPr lang="en-US" b="1" dirty="0"/>
              <a:t>. </a:t>
            </a:r>
            <a:r>
              <a:rPr lang="en-US" dirty="0"/>
              <a:t>1977; 31: 413–31.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loss and appetite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weight loss affect appetite hormones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9992" y="5627077"/>
            <a:ext cx="8212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Sumithran</a:t>
            </a:r>
            <a:r>
              <a:rPr lang="en-US" dirty="0">
                <a:effectLst/>
              </a:rPr>
              <a:t> P, Prendergast LA, </a:t>
            </a:r>
            <a:r>
              <a:rPr lang="en-US" dirty="0" err="1">
                <a:effectLst/>
              </a:rPr>
              <a:t>Delbridge</a:t>
            </a:r>
            <a:r>
              <a:rPr lang="en-US" dirty="0">
                <a:effectLst/>
              </a:rPr>
              <a:t> E, Purcell K, </a:t>
            </a:r>
            <a:r>
              <a:rPr lang="en-US" dirty="0" err="1">
                <a:effectLst/>
              </a:rPr>
              <a:t>Shulkes</a:t>
            </a:r>
            <a:r>
              <a:rPr lang="en-US" dirty="0">
                <a:effectLst/>
              </a:rPr>
              <a:t> A, </a:t>
            </a:r>
            <a:r>
              <a:rPr lang="en-US" dirty="0" err="1">
                <a:effectLst/>
              </a:rPr>
              <a:t>Kriketos</a:t>
            </a:r>
            <a:r>
              <a:rPr lang="en-US" dirty="0">
                <a:effectLst/>
              </a:rPr>
              <a:t> A, </a:t>
            </a:r>
            <a:r>
              <a:rPr lang="en-US" dirty="0" err="1">
                <a:effectLst/>
              </a:rPr>
              <a:t>Proietto</a:t>
            </a:r>
            <a:r>
              <a:rPr lang="en-US" dirty="0">
                <a:effectLst/>
              </a:rPr>
              <a:t> J. </a:t>
            </a:r>
            <a:r>
              <a:rPr lang="en-US" b="1" dirty="0">
                <a:effectLst/>
              </a:rPr>
              <a:t>Long-Term Persistence of Hormonal Adaptations to Weight Loss. </a:t>
            </a:r>
            <a:r>
              <a:rPr lang="en-US" dirty="0">
                <a:effectLst/>
              </a:rPr>
              <a:t>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2011; 365: 1597–604.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10.1056/NEJMoa1105816.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494"/>
            <a:ext cx="12192000" cy="3447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0775" y="1314450"/>
            <a:ext cx="530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Why does ghrelin go down, but PYY go up with a meal?</a:t>
            </a:r>
          </a:p>
        </p:txBody>
      </p:sp>
    </p:spTree>
    <p:extLst>
      <p:ext uri="{BB962C8B-B14F-4D97-AF65-F5344CB8AC3E}">
        <p14:creationId xmlns:p14="http://schemas.microsoft.com/office/powerpoint/2010/main" val="165066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weight loss affect hunger?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92" y="1512277"/>
            <a:ext cx="5345723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72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48501-851B-334C-AE20-7D8475A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Think-Pair-Share: Implications for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36C1B-762A-6E40-8E9C-CF4586DA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 are working in a weight management clinic. 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patient has lost weight, but reports feeling hungry. What advice could you give?</a:t>
            </a:r>
          </a:p>
          <a:p>
            <a:endParaRPr lang="en-US" dirty="0"/>
          </a:p>
          <a:p>
            <a:r>
              <a:rPr lang="en-US" dirty="0"/>
              <a:t>What are some potential consequences of ignoring their report of elevated hunger?</a:t>
            </a:r>
          </a:p>
        </p:txBody>
      </p:sp>
    </p:spTree>
    <p:extLst>
      <p:ext uri="{BB962C8B-B14F-4D97-AF65-F5344CB8AC3E}">
        <p14:creationId xmlns:p14="http://schemas.microsoft.com/office/powerpoint/2010/main" val="1466856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Genetics Thought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aspects of appetite do you think are </a:t>
            </a:r>
          </a:p>
          <a:p>
            <a:pPr lvl="1"/>
            <a:r>
              <a:rPr lang="en-US" dirty="0"/>
              <a:t>Non-familial</a:t>
            </a:r>
          </a:p>
          <a:p>
            <a:pPr lvl="1"/>
            <a:r>
              <a:rPr lang="en-US" dirty="0"/>
              <a:t>Familial, but non-genetic (</a:t>
            </a:r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Genetic (V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much of total energy intake do you think is explained by genetics (V</a:t>
            </a:r>
            <a:r>
              <a:rPr lang="en-US" baseline="-25000" dirty="0"/>
              <a:t>g</a:t>
            </a:r>
            <a:r>
              <a:rPr lang="en-US" dirty="0"/>
              <a:t>)?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&lt;20%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20-40%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40-60%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&gt;60%</a:t>
            </a:r>
          </a:p>
        </p:txBody>
      </p:sp>
    </p:spTree>
    <p:extLst>
      <p:ext uri="{BB962C8B-B14F-4D97-AF65-F5344CB8AC3E}">
        <p14:creationId xmlns:p14="http://schemas.microsoft.com/office/powerpoint/2010/main" val="19390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Energy Intake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methods of assessing energy intake</a:t>
            </a:r>
          </a:p>
          <a:p>
            <a:pPr lvl="1"/>
            <a:r>
              <a:rPr lang="en-US" dirty="0"/>
              <a:t>Observational</a:t>
            </a:r>
          </a:p>
          <a:p>
            <a:pPr lvl="1"/>
            <a:r>
              <a:rPr lang="en-US" dirty="0"/>
              <a:t>Diet Recall Surveys</a:t>
            </a:r>
          </a:p>
          <a:p>
            <a:pPr lvl="1"/>
            <a:r>
              <a:rPr lang="en-US" dirty="0"/>
              <a:t>Food Frequency Questionnaires</a:t>
            </a:r>
          </a:p>
          <a:p>
            <a:r>
              <a:rPr lang="en-US" dirty="0"/>
              <a:t>More on food choices and diet assessments in the September 27</a:t>
            </a:r>
            <a:r>
              <a:rPr lang="en-US" baseline="30000" dirty="0"/>
              <a:t>th</a:t>
            </a:r>
            <a:r>
              <a:rPr lang="en-US" dirty="0"/>
              <a:t> class on Diet Intake and Molecular Nutrition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528" y="4664850"/>
            <a:ext cx="5566801" cy="6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Discriminate between the different biological and psychological impulses to eat.</a:t>
            </a:r>
          </a:p>
          <a:p>
            <a:r>
              <a:rPr lang="en-US" dirty="0"/>
              <a:t>Explain the differences between energy intake, and energy ingestion and list some factors that may confound the relationship between intake and energy balance.</a:t>
            </a:r>
          </a:p>
          <a:p>
            <a:r>
              <a:rPr lang="en-US" dirty="0"/>
              <a:t>Describe the source and effects of gastrointestinal, hormonal and metabolic signals that affect appetite.</a:t>
            </a:r>
          </a:p>
          <a:p>
            <a:r>
              <a:rPr lang="en-US" dirty="0"/>
              <a:t>Consider how hormonal, metabolic and genetic factors may be predictive of feeding habits, and how this could inform individualized approaches.</a:t>
            </a:r>
          </a:p>
          <a:p>
            <a:r>
              <a:rPr lang="en-US" dirty="0"/>
              <a:t>Apply these biological mechanisms to predict how appetite suppressant drugs function.</a:t>
            </a:r>
          </a:p>
          <a:p>
            <a:r>
              <a:rPr lang="en-US" dirty="0"/>
              <a:t>Explain the relationships between energy expenditure and energy intake, including the timing of this relationship</a:t>
            </a:r>
          </a:p>
          <a:p>
            <a:r>
              <a:rPr lang="en-US" dirty="0"/>
              <a:t>Apply your knowledge of hunger hormones to explain the role of appetitive drive after a weight loss program, and how this affects sustained weight loss.</a:t>
            </a:r>
          </a:p>
        </p:txBody>
      </p:sp>
    </p:spTree>
    <p:extLst>
      <p:ext uri="{BB962C8B-B14F-4D97-AF65-F5344CB8AC3E}">
        <p14:creationId xmlns:p14="http://schemas.microsoft.com/office/powerpoint/2010/main" val="157601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3F21-5E17-6E4B-A388-2D71AA89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energy intake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56C8E-8E47-274D-B6AF-9925136F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6844" cy="4351338"/>
          </a:xfrm>
        </p:spPr>
        <p:txBody>
          <a:bodyPr/>
          <a:lstStyle/>
          <a:p>
            <a:r>
              <a:rPr lang="en-US" dirty="0"/>
              <a:t>Calories absorbed from food</a:t>
            </a:r>
          </a:p>
          <a:p>
            <a:r>
              <a:rPr lang="en-US" dirty="0"/>
              <a:t>For energy balance, FDA recommends</a:t>
            </a:r>
          </a:p>
          <a:p>
            <a:pPr lvl="1"/>
            <a:r>
              <a:rPr lang="en-US" dirty="0"/>
              <a:t>2000 </a:t>
            </a:r>
            <a:r>
              <a:rPr lang="en-US" dirty="0" err="1"/>
              <a:t>kCal</a:t>
            </a:r>
            <a:r>
              <a:rPr lang="en-US" dirty="0"/>
              <a:t>/day for females</a:t>
            </a:r>
          </a:p>
          <a:p>
            <a:pPr lvl="1"/>
            <a:r>
              <a:rPr lang="en-US" dirty="0"/>
              <a:t>2500 </a:t>
            </a:r>
            <a:r>
              <a:rPr lang="en-US" dirty="0" err="1"/>
              <a:t>kCal</a:t>
            </a:r>
            <a:r>
              <a:rPr lang="en-US" dirty="0"/>
              <a:t>/day for males</a:t>
            </a:r>
          </a:p>
          <a:p>
            <a:pPr lvl="1"/>
            <a:r>
              <a:rPr lang="en-US" dirty="0"/>
              <a:t>Varies based on age/sex/activity/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What dictates how much energy gets into our body</a:t>
            </a:r>
          </a:p>
          <a:p>
            <a:pPr lvl="1"/>
            <a:r>
              <a:rPr lang="en-US" dirty="0"/>
              <a:t>What we eat</a:t>
            </a:r>
          </a:p>
          <a:p>
            <a:pPr lvl="1"/>
            <a:r>
              <a:rPr lang="en-US" dirty="0"/>
              <a:t>How efficiently it gets absorbed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6172-AE82-3D4B-A2D8-FB2A9ED7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9" y="6071665"/>
            <a:ext cx="5566801" cy="660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E6204-90FE-6E49-B1D7-000BF540B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16" y="1177872"/>
            <a:ext cx="5500584" cy="54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0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gut microbiome and energy intake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250"/>
          <a:stretch/>
        </p:blipFill>
        <p:spPr>
          <a:xfrm>
            <a:off x="6248400" y="1371371"/>
            <a:ext cx="5943600" cy="5099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68" y="1526041"/>
            <a:ext cx="4502465" cy="49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68" y="1830478"/>
            <a:ext cx="5767754" cy="2769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7" y="365125"/>
            <a:ext cx="11995688" cy="1325563"/>
          </a:xfrm>
        </p:spPr>
        <p:txBody>
          <a:bodyPr/>
          <a:lstStyle/>
          <a:p>
            <a:r>
              <a:rPr lang="en-US" dirty="0"/>
              <a:t>Can the gut microbiome modify energy extraction?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0" y="1690689"/>
            <a:ext cx="3668153" cy="386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87" y="1830478"/>
            <a:ext cx="4127813" cy="3233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879" y="5917086"/>
            <a:ext cx="104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Ridaura</a:t>
            </a:r>
            <a:r>
              <a:rPr lang="en-US" dirty="0">
                <a:effectLst/>
              </a:rPr>
              <a:t> VK, Faith JJ, Rey FE, Cheng J, Duncan AE, </a:t>
            </a:r>
            <a:r>
              <a:rPr lang="en-US" dirty="0" err="1">
                <a:effectLst/>
              </a:rPr>
              <a:t>Kau</a:t>
            </a:r>
            <a:r>
              <a:rPr lang="en-US" dirty="0">
                <a:effectLst/>
              </a:rPr>
              <a:t> AL, Griffin NW, Lombard V, </a:t>
            </a:r>
            <a:r>
              <a:rPr lang="en-US" dirty="0" err="1">
                <a:effectLst/>
              </a:rPr>
              <a:t>Henrissat</a:t>
            </a:r>
            <a:r>
              <a:rPr lang="en-US" dirty="0">
                <a:effectLst/>
              </a:rPr>
              <a:t> B, Bain JR, </a:t>
            </a:r>
            <a:r>
              <a:rPr lang="en-US" dirty="0" err="1">
                <a:effectLst/>
              </a:rPr>
              <a:t>Muehlbauer</a:t>
            </a:r>
            <a:r>
              <a:rPr lang="en-US" dirty="0">
                <a:effectLst/>
              </a:rPr>
              <a:t> MJ, </a:t>
            </a:r>
            <a:r>
              <a:rPr lang="en-US" dirty="0" err="1">
                <a:effectLst/>
              </a:rPr>
              <a:t>Ilkayeva</a:t>
            </a:r>
            <a:r>
              <a:rPr lang="en-US" dirty="0">
                <a:effectLst/>
              </a:rPr>
              <a:t> O, </a:t>
            </a:r>
            <a:r>
              <a:rPr lang="en-US" dirty="0" err="1">
                <a:effectLst/>
              </a:rPr>
              <a:t>Semenkovich</a:t>
            </a:r>
            <a:r>
              <a:rPr lang="en-US" dirty="0">
                <a:effectLst/>
              </a:rPr>
              <a:t> CF, et al. Gut Microbiota from Twins Discordant for Obesity Modulate Metabolism in Mice. Science (80). 2013; 341: 1241214–1241214.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10.1126/science.1241214.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5E2696-789E-6C48-BBE2-08A946CD38C8}"/>
              </a:ext>
            </a:extLst>
          </p:cNvPr>
          <p:cNvSpPr/>
          <p:nvPr/>
        </p:nvSpPr>
        <p:spPr>
          <a:xfrm>
            <a:off x="178231" y="2309247"/>
            <a:ext cx="3971737" cy="3247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1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terms of energy, is a gram of fat equivalent to a gram of protein?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Yes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No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It depends on the protein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2" y="1825625"/>
            <a:ext cx="5568663" cy="268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4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terms of energy, is a calorie of fat equivalent to a calorie of protein?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Yes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No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It depends on the fat</a:t>
            </a:r>
          </a:p>
        </p:txBody>
      </p:sp>
    </p:spTree>
    <p:extLst>
      <p:ext uri="{BB962C8B-B14F-4D97-AF65-F5344CB8AC3E}">
        <p14:creationId xmlns:p14="http://schemas.microsoft.com/office/powerpoint/2010/main" val="258544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C5CB492FB0C48D0A50966C600F9318C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A person with no Leptin Receptor[;crlf;]81[;]91[;]81[;]False[;]0[;][;crlf;]1.3086[;]1[;]0.6215[;]0.3862[;crlf;]62[;]0[;]Would over-eat because it cant respond to leptin1[;]Would over-eat because it cant respond to leptin[;][;crlf;]14[;]0[;]Would not eat because it cant respond to leptin2[;]Would not eat because it cant respond to leptin[;][;crlf;]4[;]0[;]Would over-eat because it responds too strongly to leptin3[;]Would over-eat because it responds too strongly to leptin[;][;crlf;]1[;]0[;]Would not eat because it responds too strongly to leptin4[;]Would not eat because it responds too strongly to leptin[;][;crlf;]"/>
  <p:tag name="TPQUESTIONXML" val="&lt;?xml version=&quot;1.0&quot; encoding=&quot;UTF-8&quot; standalone=&quot;yes&quot;?&gt;&lt;questionlist&gt;&lt;properties&gt;&lt;guid&gt;F8963712874B4F7E897B6FD0B85B647C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C5CB492FB0C48D0A50966C600F9318C&lt;/guid&gt;&lt;repollguid&gt;22963BB19086430FA2AE10C72C08FAE4&lt;/repollguid&gt;&lt;sourceid&gt;C6B65F42FFAE4468AF4592475F148BAE&lt;/sourceid&gt;&lt;questiontext&gt;A person with no Leptin Receptor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EBD158FCC0BE4C7C92272A5580269BBF&lt;/guid&gt;&lt;answertext&gt;Would over-eat because it cant respond to leptin&lt;/answertext&gt;&lt;valuetype&gt;0&lt;/valuetype&gt;&lt;/answer&gt;&lt;answer&gt;&lt;guid&gt;A8A97E19F07A4D22B328F5ACDC17CD06&lt;/guid&gt;&lt;answertext&gt;Would not eat because it cant respond to leptin&lt;/answertext&gt;&lt;valuetype&gt;0&lt;/valuetype&gt;&lt;/answer&gt;&lt;answer&gt;&lt;guid&gt;F82BCE470EA44A7A8E9B4D9E6D2CA492&lt;/guid&gt;&lt;answertext&gt;Would over-eat because it responds too strongly to leptin&lt;/answertext&gt;&lt;valuetype&gt;0&lt;/valuetype&gt;&lt;/answer&gt;&lt;answer&gt;&lt;guid&gt;CC142E024E8B4396A2AB6BE40969B3A4&lt;/guid&gt;&lt;answertext&gt;Would not eat because it responds too strongly to leptin&lt;/answertext&gt;&lt;valuetype&gt;0&lt;/valuetype&gt;&lt;/answer&gt;&lt;/answers&gt;&lt;/multichoice&gt;&lt;/questions&gt;&lt;/questionlist&gt;"/>
  <p:tag name="LIVECHARTING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1632</Words>
  <Application>Microsoft Macintosh PowerPoint</Application>
  <PresentationFormat>Widescreen</PresentationFormat>
  <Paragraphs>224</Paragraphs>
  <Slides>40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MS PGothic</vt:lpstr>
      <vt:lpstr>Arial</vt:lpstr>
      <vt:lpstr>Calibri</vt:lpstr>
      <vt:lpstr>Calibri Light</vt:lpstr>
      <vt:lpstr>Tahoma</vt:lpstr>
      <vt:lpstr>Office Theme</vt:lpstr>
      <vt:lpstr>Regulation of Appetite</vt:lpstr>
      <vt:lpstr>Learning Objectives</vt:lpstr>
      <vt:lpstr>What are some things that make us…</vt:lpstr>
      <vt:lpstr>Assessing Energy Intake</vt:lpstr>
      <vt:lpstr>What do we mean by energy intake</vt:lpstr>
      <vt:lpstr>The gut microbiome and energy intake</vt:lpstr>
      <vt:lpstr>Can the gut microbiome modify energy extraction?</vt:lpstr>
      <vt:lpstr>In terms of energy, is a gram of fat equivalent to a gram of protein?</vt:lpstr>
      <vt:lpstr>In terms of energy, is a calorie of fat equivalent to a calorie of protein?</vt:lpstr>
      <vt:lpstr>Appetite and Energy Intake</vt:lpstr>
      <vt:lpstr>Why do we start and stop eating?</vt:lpstr>
      <vt:lpstr>The Central Role of The Hypothalamus</vt:lpstr>
      <vt:lpstr>The POMC/AgRP Circuit</vt:lpstr>
      <vt:lpstr>Regulation of AGRP Neurons is Sufficient to Control Hunger</vt:lpstr>
      <vt:lpstr>Demonstration of AGRP Suppression of Appetite</vt:lpstr>
      <vt:lpstr>Neural Control of Appetite (Downstream of AGRP/POMC)</vt:lpstr>
      <vt:lpstr>Stress</vt:lpstr>
      <vt:lpstr>Timed feeding cues</vt:lpstr>
      <vt:lpstr>Why do we stop eating?</vt:lpstr>
      <vt:lpstr>Hormonal Control of Appetite</vt:lpstr>
      <vt:lpstr>A person with no Leptin Receptor</vt:lpstr>
      <vt:lpstr>Metabolic Signals</vt:lpstr>
      <vt:lpstr>Gastrointestinal Control of Appetite</vt:lpstr>
      <vt:lpstr>Ghrelin, the Hunger Hormone</vt:lpstr>
      <vt:lpstr>Ghrelin and Food Volumes</vt:lpstr>
      <vt:lpstr>Vagal Nerve Signaling</vt:lpstr>
      <vt:lpstr>Peptide YY (PYY)</vt:lpstr>
      <vt:lpstr>GLP-1 (Glucagon-Like Peptide 1)</vt:lpstr>
      <vt:lpstr>GLP-1 Agonists as anti-Obesity Drugs</vt:lpstr>
      <vt:lpstr>Summary of gut signals</vt:lpstr>
      <vt:lpstr>Reward Systems and Food Intake</vt:lpstr>
      <vt:lpstr>Mindful Eating Thought Experiment</vt:lpstr>
      <vt:lpstr>What is the relationship between intake and expenditure?</vt:lpstr>
      <vt:lpstr>Relationship between activity and intake</vt:lpstr>
      <vt:lpstr>Weight loss and appetite</vt:lpstr>
      <vt:lpstr>How does weight loss affect appetite hormones</vt:lpstr>
      <vt:lpstr>How does weight loss affect hunger?</vt:lpstr>
      <vt:lpstr>Think-Pair-Share: Implications for Treatment</vt:lpstr>
      <vt:lpstr>Genetics Thought Experiment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Regulation of Appetite</dc:title>
  <dc:creator>Dave Bridges</dc:creator>
  <cp:lastModifiedBy>Dave Bridges</cp:lastModifiedBy>
  <cp:revision>35</cp:revision>
  <cp:lastPrinted>2018-09-18T17:40:04Z</cp:lastPrinted>
  <dcterms:created xsi:type="dcterms:W3CDTF">2017-09-14T18:41:47Z</dcterms:created>
  <dcterms:modified xsi:type="dcterms:W3CDTF">2018-09-18T17:44:52Z</dcterms:modified>
</cp:coreProperties>
</file>